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orsiva" charset="0"/>
      <p:regular r:id="rId10"/>
      <p:bold r:id="rId11"/>
      <p:italic r:id="rId12"/>
      <p:boldItalic r:id="rId13"/>
    </p:embeddedFont>
    <p:embeddedFont>
      <p:font typeface="Georgia" pitchFamily="18" charset="0"/>
      <p:regular r:id="rId14"/>
      <p:bold r:id="rId15"/>
      <p:italic r:id="rId16"/>
      <p:boldItalic r:id="rId17"/>
    </p:embeddedFont>
    <p:embeddedFont>
      <p:font typeface="Domine" charset="0"/>
      <p:regular r:id="rId18"/>
      <p:bold r:id="rId19"/>
    </p:embeddedFont>
    <p:embeddedFont>
      <p:font typeface="Trebuchet MS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5410182" y="3810000"/>
            <a:ext cx="3733819" cy="91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" name="Shape 26"/>
          <p:cNvSpPr/>
          <p:nvPr/>
        </p:nvSpPr>
        <p:spPr>
          <a:xfrm rot="10800000" flipH="1">
            <a:off x="5410200" y="3897009"/>
            <a:ext cx="3733800" cy="192023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" name="Shape 27"/>
          <p:cNvSpPr/>
          <p:nvPr/>
        </p:nvSpPr>
        <p:spPr>
          <a:xfrm rot="10800000" flipH="1">
            <a:off x="5410200" y="4115166"/>
            <a:ext cx="3733800" cy="9143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" name="Shape 28"/>
          <p:cNvSpPr/>
          <p:nvPr/>
        </p:nvSpPr>
        <p:spPr>
          <a:xfrm rot="10800000" flipH="1">
            <a:off x="5410200" y="4164403"/>
            <a:ext cx="1965959" cy="18287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" name="Shape 29"/>
          <p:cNvSpPr/>
          <p:nvPr/>
        </p:nvSpPr>
        <p:spPr>
          <a:xfrm rot="10800000" flipH="1">
            <a:off x="5410200" y="4199572"/>
            <a:ext cx="1965959" cy="9143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" name="Shape 30"/>
          <p:cNvSpPr/>
          <p:nvPr/>
        </p:nvSpPr>
        <p:spPr>
          <a:xfrm>
            <a:off x="5410200" y="3962400"/>
            <a:ext cx="3063240" cy="2743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7376507" y="4060982"/>
            <a:ext cx="1600199" cy="365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0" y="3649662"/>
            <a:ext cx="9144000" cy="24417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0" y="3675526"/>
            <a:ext cx="9144001" cy="1406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" name="Shape 34"/>
          <p:cNvSpPr/>
          <p:nvPr/>
        </p:nvSpPr>
        <p:spPr>
          <a:xfrm rot="10800000" flipH="1">
            <a:off x="6414051" y="3643089"/>
            <a:ext cx="2729950" cy="248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0" y="0"/>
            <a:ext cx="9144000" cy="37016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6" name="Shape 36"/>
          <p:cNvSpPr txBox="1">
            <a:spLocks noGrp="1"/>
          </p:cNvSpPr>
          <p:nvPr>
            <p:ph type="ctrTitle"/>
          </p:nvPr>
        </p:nvSpPr>
        <p:spPr>
          <a:xfrm>
            <a:off x="457200" y="2401886"/>
            <a:ext cx="84582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lt1"/>
              </a:buClr>
              <a:buFont typeface="Trebuchet MS"/>
              <a:buNone/>
              <a:defRPr sz="4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457200" y="3899937"/>
            <a:ext cx="4953000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64008" marR="0" lvl="0" indent="-507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2400" b="0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ctr" rtl="0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ctr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ctr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ctr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ctr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ctr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ctr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ctr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6705600" y="4206239"/>
            <a:ext cx="96011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5410200" y="4205287"/>
            <a:ext cx="12954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320088" y="1135"/>
            <a:ext cx="747711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 b="0" i="0" u="none" strike="noStrike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98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6583679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 b="0" i="0" u="none" strike="noStrike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863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8686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726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619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563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722312" y="19812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FFFFFF"/>
              </a:buClr>
              <a:buFont typeface="Trebuchet MS"/>
              <a:buNone/>
              <a:defRPr sz="43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722312" y="3367087"/>
            <a:ext cx="7772400" cy="1509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" marR="0" lvl="0" indent="-7619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2100" b="0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251968" algn="l" rtl="0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sz="18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225044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201675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183388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4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371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13131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19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1107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873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690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4648200" y="2249424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371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13131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19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1107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873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690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81000" y="1143000"/>
            <a:ext cx="8381999" cy="10698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81000" y="2244969"/>
            <a:ext cx="4041648" cy="457200"/>
          </a:xfrm>
          <a:prstGeom prst="rect">
            <a:avLst/>
          </a:prstGeom>
          <a:solidFill>
            <a:srgbClr val="DC3430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45720" marR="0" lvl="0" indent="-7619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900" b="1" i="0" u="none" strike="noStrike" cap="none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251968" algn="l" rtl="0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sz="2000" b="1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225044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201675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183388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600" b="1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4721225" y="2244969"/>
            <a:ext cx="4041774" cy="457200"/>
          </a:xfrm>
          <a:prstGeom prst="rect">
            <a:avLst/>
          </a:prstGeom>
          <a:solidFill>
            <a:srgbClr val="DC3430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45720" marR="0" lvl="0" indent="-7619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900" b="1" i="0" u="none" strike="noStrike" cap="none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251968" algn="l" rtl="0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sz="2000" b="1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225044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201675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183388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600" b="1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3"/>
          </p:nvPr>
        </p:nvSpPr>
        <p:spPr>
          <a:xfrm>
            <a:off x="381000" y="2708518"/>
            <a:ext cx="4041648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371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12496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20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1107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1000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817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4"/>
          </p:nvPr>
        </p:nvSpPr>
        <p:spPr>
          <a:xfrm>
            <a:off x="4718303" y="2708518"/>
            <a:ext cx="4041774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371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12496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20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1107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1000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817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5353496" y="1101970"/>
            <a:ext cx="3383280" cy="8778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1800" b="1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5353496" y="2010726"/>
            <a:ext cx="3383280" cy="46177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" marR="0" lvl="0" indent="-9144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1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251968" algn="l" rtl="0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sz="12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225044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201675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183388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9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2"/>
          </p:nvPr>
        </p:nvSpPr>
        <p:spPr>
          <a:xfrm>
            <a:off x="152400" y="776287"/>
            <a:ext cx="5102351" cy="58521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609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7416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2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726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746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563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 rot="-5400000">
            <a:off x="3393016" y="3156576"/>
            <a:ext cx="4681637" cy="5868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2000" b="1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pic" idx="2"/>
          </p:nvPr>
        </p:nvSpPr>
        <p:spPr>
          <a:xfrm>
            <a:off x="403670" y="1143000"/>
            <a:ext cx="4572000" cy="4572000"/>
          </a:xfrm>
          <a:prstGeom prst="rect">
            <a:avLst/>
          </a:prstGeom>
          <a:solidFill>
            <a:srgbClr val="EAEAEA"/>
          </a:solidFill>
          <a:ln w="508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2"/>
              </a:buClr>
              <a:buFont typeface="Georgia"/>
              <a:buNone/>
              <a:defRPr sz="32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088442" y="3274308"/>
            <a:ext cx="2590800" cy="25164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Georgia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251968" algn="l" rtl="0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sz="12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225044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201675" algn="l" rtl="0">
              <a:spcBef>
                <a:spcPts val="30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183388" algn="l" rtl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sz="9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 rot="5400000">
            <a:off x="2409443" y="297179"/>
            <a:ext cx="4325112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863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8686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726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619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563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 rot="5400000">
            <a:off x="4991100" y="2933699"/>
            <a:ext cx="5486399" cy="190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 rot="5400000">
            <a:off x="838200" y="762000"/>
            <a:ext cx="5486399" cy="624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863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8686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726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619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563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0" y="366817"/>
            <a:ext cx="9144000" cy="84406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" name="Shape 7"/>
          <p:cNvSpPr/>
          <p:nvPr/>
        </p:nvSpPr>
        <p:spPr>
          <a:xfrm>
            <a:off x="0" y="0"/>
            <a:ext cx="9144000" cy="31066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" name="Shape 8"/>
          <p:cNvSpPr/>
          <p:nvPr/>
        </p:nvSpPr>
        <p:spPr>
          <a:xfrm>
            <a:off x="0" y="308276"/>
            <a:ext cx="9144001" cy="9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" name="Shape 9"/>
          <p:cNvSpPr/>
          <p:nvPr/>
        </p:nvSpPr>
        <p:spPr>
          <a:xfrm rot="10800000" flipH="1">
            <a:off x="5410182" y="360246"/>
            <a:ext cx="3733819" cy="91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" name="Shape 10"/>
          <p:cNvSpPr/>
          <p:nvPr/>
        </p:nvSpPr>
        <p:spPr>
          <a:xfrm rot="10800000" flipH="1">
            <a:off x="5410200" y="440112"/>
            <a:ext cx="3733800" cy="180034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5407339" y="497504"/>
            <a:ext cx="3063240" cy="2743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7373646" y="588943"/>
            <a:ext cx="1600199" cy="365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9084965" y="-2001"/>
            <a:ext cx="57625" cy="621792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" name="Shape 14"/>
          <p:cNvSpPr/>
          <p:nvPr/>
        </p:nvSpPr>
        <p:spPr>
          <a:xfrm>
            <a:off x="9044481" y="-2001"/>
            <a:ext cx="27431" cy="621792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9025428" y="-2001"/>
            <a:ext cx="9143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8975422" y="-2001"/>
            <a:ext cx="27431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" name="Shape 17"/>
          <p:cNvSpPr/>
          <p:nvPr/>
        </p:nvSpPr>
        <p:spPr>
          <a:xfrm>
            <a:off x="8915677" y="379"/>
            <a:ext cx="54863" cy="58521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" name="Shape 18"/>
          <p:cNvSpPr/>
          <p:nvPr/>
        </p:nvSpPr>
        <p:spPr>
          <a:xfrm>
            <a:off x="8873475" y="379"/>
            <a:ext cx="9143" cy="585215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8635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658368" marR="0" lvl="1" indent="-86868" algn="l" rtl="0">
              <a:spcBef>
                <a:spcPts val="300"/>
              </a:spcBef>
              <a:buClr>
                <a:schemeClr val="accent2"/>
              </a:buClr>
              <a:buSzPct val="1000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23544" marR="0" lvl="2" indent="-72644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179576" marR="0" lvl="3" indent="-61975" algn="l" rtl="0">
              <a:spcBef>
                <a:spcPts val="3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89888" marR="0" lvl="4" indent="-56388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609344" marR="0" lvl="5" indent="-72644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1828800" marR="0" lvl="6" indent="-88900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029968" marR="0" lvl="7" indent="-93217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240280" marR="0" lvl="8" indent="-93979" algn="l" rtl="0">
              <a:spcBef>
                <a:spcPts val="300"/>
              </a:spcBef>
              <a:buClr>
                <a:schemeClr val="accent3"/>
              </a:buClr>
              <a:buSzPct val="1000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6586535" y="612647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5257800" y="612647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174735" y="2271"/>
            <a:ext cx="762000" cy="365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uk-UA"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uk-UA" sz="1800" b="0" i="0" u="none" strike="noStrike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ctrTitle"/>
          </p:nvPr>
        </p:nvSpPr>
        <p:spPr>
          <a:xfrm>
            <a:off x="457200" y="2401886"/>
            <a:ext cx="84582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lt1"/>
              </a:buClr>
              <a:buSzPct val="25000"/>
              <a:buFont typeface="Corsiva"/>
              <a:buNone/>
            </a:pPr>
            <a:r>
              <a:rPr lang="uk-UA" sz="4800" b="1" i="0" u="none" strike="noStrike" cap="none" dirty="0" err="1">
                <a:solidFill>
                  <a:schemeClr val="lt1"/>
                </a:solidFill>
                <a:latin typeface="Corsiva"/>
                <a:ea typeface="Corsiva"/>
                <a:cs typeface="Corsiva"/>
                <a:sym typeface="Corsiva"/>
              </a:rPr>
              <a:t>Поснення</a:t>
            </a:r>
            <a:r>
              <a:rPr lang="uk-UA" sz="4800" b="1" i="0" u="none" strike="noStrike" cap="none" dirty="0">
                <a:solidFill>
                  <a:schemeClr val="lt1"/>
                </a:solidFill>
                <a:latin typeface="Corsiva"/>
                <a:ea typeface="Corsiva"/>
                <a:cs typeface="Corsiva"/>
                <a:sym typeface="Corsiva"/>
              </a:rPr>
              <a:t> електричних явищ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subTitle" idx="1"/>
          </p:nvPr>
        </p:nvSpPr>
        <p:spPr>
          <a:xfrm>
            <a:off x="457200" y="3899937"/>
            <a:ext cx="4953000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64008" marR="0" lvl="0" indent="-507" algn="l" rtl="0">
              <a:spcBef>
                <a:spcPts val="0"/>
              </a:spcBef>
              <a:buClr>
                <a:schemeClr val="accent3"/>
              </a:buClr>
              <a:buSzPct val="25000"/>
              <a:buFont typeface="Georgia"/>
              <a:buNone/>
            </a:pPr>
            <a:endParaRPr sz="2400" b="0" i="0" u="none" strike="noStrike" cap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395536" y="-5634526"/>
            <a:ext cx="8496944" cy="121598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 уроку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Узагальнити раніше отримані знання про електризацію тіл на основі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електронної теорії.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 startAt="2"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Групова й індивідуальна робота: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робота з текстом;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створити міні – проекти про користь і шкоду електрики.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 startAt="3"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Міні – конференція по захисту проектів.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uk-UA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 Висновки.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861695" y="-3895601"/>
            <a:ext cx="7420620" cy="82484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2400" b="0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Основна мета уроку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2400" b="0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--------------------------------------------------------------------------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24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2400" b="0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На основі знань про електрон і будову атома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2400" b="0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дати пояснення електризації тіл при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2400" b="0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зіткненні. Пояснити існування провідників і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2400" b="0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діелектриків, і так само притягання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2400" b="0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незаряджених провідників до заряджених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2400" b="0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тіл.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800" b="0" i="1" u="none" strike="noStrike" cap="none" dirty="0">
              <a:solidFill>
                <a:schemeClr val="dk1"/>
              </a:solidFill>
              <a:latin typeface="Domine"/>
              <a:ea typeface="Domine"/>
              <a:cs typeface="Domine"/>
              <a:sym typeface="Domi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Domine"/>
              <a:buNone/>
            </a:pPr>
            <a:r>
              <a:rPr lang="uk-UA" sz="1400" b="1" i="1" u="none" strike="noStrike" cap="none" dirty="0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rPr>
              <a:t>                </a:t>
            </a:r>
          </a:p>
        </p:txBody>
      </p:sp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3203848" y="332656"/>
            <a:ext cx="2736303" cy="79208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Тіла складаються</a:t>
            </a:r>
          </a:p>
        </p:txBody>
      </p:sp>
      <p:sp>
        <p:nvSpPr>
          <p:cNvPr id="125" name="Shape 125"/>
          <p:cNvSpPr/>
          <p:nvPr/>
        </p:nvSpPr>
        <p:spPr>
          <a:xfrm>
            <a:off x="4082121" y="74710"/>
            <a:ext cx="979754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uk-UA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</a:p>
        </p:txBody>
      </p:sp>
      <p:sp>
        <p:nvSpPr>
          <p:cNvPr id="126" name="Shape 126"/>
          <p:cNvSpPr/>
          <p:nvPr/>
        </p:nvSpPr>
        <p:spPr>
          <a:xfrm>
            <a:off x="3347864" y="1124744"/>
            <a:ext cx="2232248" cy="576064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Атомів</a:t>
            </a:r>
          </a:p>
        </p:txBody>
      </p:sp>
      <p:pic>
        <p:nvPicPr>
          <p:cNvPr id="127" name="Shape 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1880" y="1700808"/>
            <a:ext cx="1872207" cy="136815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 txBox="1"/>
          <p:nvPr/>
        </p:nvSpPr>
        <p:spPr>
          <a:xfrm>
            <a:off x="1835696" y="1988840"/>
            <a:ext cx="144016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Електрон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5508105" y="1988840"/>
            <a:ext cx="136815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Протон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6372200" y="2564903"/>
            <a:ext cx="2376263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Заряд,,+”по модулю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дорівнює заряду електрона</a:t>
            </a:r>
          </a:p>
        </p:txBody>
      </p:sp>
      <p:cxnSp>
        <p:nvCxnSpPr>
          <p:cNvPr id="131" name="Shape 131"/>
          <p:cNvCxnSpPr/>
          <p:nvPr/>
        </p:nvCxnSpPr>
        <p:spPr>
          <a:xfrm>
            <a:off x="6444207" y="2348880"/>
            <a:ext cx="360040" cy="21602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132" name="Shape 132"/>
          <p:cNvSpPr txBox="1"/>
          <p:nvPr/>
        </p:nvSpPr>
        <p:spPr>
          <a:xfrm>
            <a:off x="179513" y="2708919"/>
            <a:ext cx="252027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Заряд ,.-” по модулю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дорівнює заряду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протона</a:t>
            </a:r>
          </a:p>
        </p:txBody>
      </p:sp>
      <p:cxnSp>
        <p:nvCxnSpPr>
          <p:cNvPr id="133" name="Shape 133"/>
          <p:cNvCxnSpPr/>
          <p:nvPr/>
        </p:nvCxnSpPr>
        <p:spPr>
          <a:xfrm flipH="1">
            <a:off x="1403647" y="2348880"/>
            <a:ext cx="720080" cy="28803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134" name="Shape 134"/>
          <p:cNvSpPr txBox="1"/>
          <p:nvPr/>
        </p:nvSpPr>
        <p:spPr>
          <a:xfrm>
            <a:off x="323528" y="3789039"/>
            <a:ext cx="820891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Нейтральний,якщо число електонів дорівнює числу протонів</a:t>
            </a:r>
          </a:p>
        </p:txBody>
      </p:sp>
      <p:sp>
        <p:nvSpPr>
          <p:cNvPr id="135" name="Shape 135"/>
          <p:cNvSpPr txBox="1"/>
          <p:nvPr/>
        </p:nvSpPr>
        <p:spPr>
          <a:xfrm flipH="1">
            <a:off x="3995935" y="4581128"/>
            <a:ext cx="792087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Тіло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323528" y="4365103"/>
            <a:ext cx="3024335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Заряджено негативно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якщо число електронів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більше числа протонів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5364087" y="4437112"/>
            <a:ext cx="2952326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Заряджено позитивно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якщо число електронів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менше числа протонів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38" name="Shape 138"/>
          <p:cNvCxnSpPr>
            <a:stCxn id="135" idx="0"/>
          </p:cNvCxnSpPr>
          <p:nvPr/>
        </p:nvCxnSpPr>
        <p:spPr>
          <a:xfrm rot="10800000">
            <a:off x="4355979" y="3995828"/>
            <a:ext cx="36000" cy="5853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39" name="Shape 139"/>
          <p:cNvCxnSpPr>
            <a:stCxn id="135" idx="1"/>
          </p:cNvCxnSpPr>
          <p:nvPr/>
        </p:nvCxnSpPr>
        <p:spPr>
          <a:xfrm>
            <a:off x="4788023" y="4765794"/>
            <a:ext cx="576000" cy="103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40" name="Shape 140"/>
          <p:cNvCxnSpPr>
            <a:stCxn id="135" idx="3"/>
          </p:cNvCxnSpPr>
          <p:nvPr/>
        </p:nvCxnSpPr>
        <p:spPr>
          <a:xfrm flipH="1">
            <a:off x="3203935" y="4765794"/>
            <a:ext cx="792000" cy="175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41" name="Shape 141"/>
          <p:cNvCxnSpPr/>
          <p:nvPr/>
        </p:nvCxnSpPr>
        <p:spPr>
          <a:xfrm>
            <a:off x="0" y="2708919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" name="Shape 142"/>
          <p:cNvSpPr/>
          <p:nvPr/>
        </p:nvSpPr>
        <p:spPr>
          <a:xfrm>
            <a:off x="467543" y="5733255"/>
            <a:ext cx="7920880" cy="93610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Тіло електризується, тобто отримує електричний заряд, коли воно отримує або втрачає електрони </a:t>
            </a:r>
          </a:p>
        </p:txBody>
      </p:sp>
      <p:cxnSp>
        <p:nvCxnSpPr>
          <p:cNvPr id="143" name="Shape 143"/>
          <p:cNvCxnSpPr>
            <a:stCxn id="136" idx="2"/>
          </p:cNvCxnSpPr>
          <p:nvPr/>
        </p:nvCxnSpPr>
        <p:spPr>
          <a:xfrm>
            <a:off x="1835695" y="5288433"/>
            <a:ext cx="288000" cy="3729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44" name="Shape 144"/>
          <p:cNvCxnSpPr/>
          <p:nvPr/>
        </p:nvCxnSpPr>
        <p:spPr>
          <a:xfrm flipH="1">
            <a:off x="6156176" y="5373216"/>
            <a:ext cx="360040" cy="43204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/>
        </p:nvSpPr>
        <p:spPr>
          <a:xfrm>
            <a:off x="2915816" y="980728"/>
            <a:ext cx="3384375" cy="43204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rgbClr val="0C0C0C"/>
                </a:solidFill>
                <a:latin typeface="Georgia"/>
                <a:ea typeface="Georgia"/>
                <a:cs typeface="Georgia"/>
                <a:sym typeface="Georgia"/>
              </a:rPr>
              <a:t>Заряджається позитивно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2843808" y="1484783"/>
            <a:ext cx="352839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Заряджається негативно</a:t>
            </a:r>
          </a:p>
        </p:txBody>
      </p:sp>
      <p:sp>
        <p:nvSpPr>
          <p:cNvPr id="151" name="Shape 151"/>
          <p:cNvSpPr/>
          <p:nvPr/>
        </p:nvSpPr>
        <p:spPr>
          <a:xfrm>
            <a:off x="2915816" y="1556791"/>
            <a:ext cx="3384376" cy="432047"/>
          </a:xfrm>
          <a:prstGeom prst="flowChartProcess">
            <a:avLst/>
          </a:prstGeom>
          <a:solidFill>
            <a:schemeClr val="lt1"/>
          </a:solidFill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Заряджається негативно</a:t>
            </a:r>
          </a:p>
        </p:txBody>
      </p:sp>
      <p:sp>
        <p:nvSpPr>
          <p:cNvPr id="152" name="Shape 152"/>
          <p:cNvSpPr/>
          <p:nvPr/>
        </p:nvSpPr>
        <p:spPr>
          <a:xfrm>
            <a:off x="6948264" y="1052736"/>
            <a:ext cx="914400" cy="792087"/>
          </a:xfrm>
          <a:prstGeom prst="flowChartProcess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Чому?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971600" y="908720"/>
            <a:ext cx="1080119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Шерсть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971600" y="1556791"/>
            <a:ext cx="10081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Ебоніт</a:t>
            </a:r>
          </a:p>
        </p:txBody>
      </p:sp>
      <p:cxnSp>
        <p:nvCxnSpPr>
          <p:cNvPr id="155" name="Shape 155"/>
          <p:cNvCxnSpPr>
            <a:stCxn id="153" idx="3"/>
            <a:endCxn id="149" idx="1"/>
          </p:cNvCxnSpPr>
          <p:nvPr/>
        </p:nvCxnSpPr>
        <p:spPr>
          <a:xfrm>
            <a:off x="2051720" y="1093386"/>
            <a:ext cx="864000" cy="103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56" name="Shape 156"/>
          <p:cNvCxnSpPr>
            <a:stCxn id="154" idx="3"/>
          </p:cNvCxnSpPr>
          <p:nvPr/>
        </p:nvCxnSpPr>
        <p:spPr>
          <a:xfrm>
            <a:off x="1979712" y="1741457"/>
            <a:ext cx="864000" cy="103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157" name="Shape 157"/>
          <p:cNvSpPr/>
          <p:nvPr/>
        </p:nvSpPr>
        <p:spPr>
          <a:xfrm>
            <a:off x="467543" y="2132856"/>
            <a:ext cx="2304256" cy="129614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Що відбувається, коли потерти  ебонітовою паличкою об шерсть</a:t>
            </a:r>
          </a:p>
        </p:txBody>
      </p:sp>
      <p:sp>
        <p:nvSpPr>
          <p:cNvPr id="158" name="Shape 158"/>
          <p:cNvSpPr/>
          <p:nvPr/>
        </p:nvSpPr>
        <p:spPr>
          <a:xfrm>
            <a:off x="4211960" y="2348880"/>
            <a:ext cx="2664295" cy="360040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9" name="Shape 159"/>
          <p:cNvSpPr/>
          <p:nvPr/>
        </p:nvSpPr>
        <p:spPr>
          <a:xfrm>
            <a:off x="4139951" y="3068959"/>
            <a:ext cx="2664295" cy="504056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60" name="Shape 160"/>
          <p:cNvCxnSpPr/>
          <p:nvPr/>
        </p:nvCxnSpPr>
        <p:spPr>
          <a:xfrm rot="-5400000" flipH="1">
            <a:off x="-2412775" y="188640"/>
            <a:ext cx="914400" cy="914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1" name="Shape 161"/>
          <p:cNvSpPr/>
          <p:nvPr/>
        </p:nvSpPr>
        <p:spPr>
          <a:xfrm rot="10800000" flipH="1">
            <a:off x="4355976" y="2492894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</a:p>
        </p:txBody>
      </p:sp>
      <p:sp>
        <p:nvSpPr>
          <p:cNvPr id="162" name="Shape 162"/>
          <p:cNvSpPr/>
          <p:nvPr/>
        </p:nvSpPr>
        <p:spPr>
          <a:xfrm rot="10800000" flipH="1">
            <a:off x="5796135" y="2492895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163" name="Shape 163"/>
          <p:cNvSpPr/>
          <p:nvPr/>
        </p:nvSpPr>
        <p:spPr>
          <a:xfrm>
            <a:off x="6444207" y="2420888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</a:p>
        </p:txBody>
      </p:sp>
      <p:sp>
        <p:nvSpPr>
          <p:cNvPr id="164" name="Shape 164"/>
          <p:cNvSpPr/>
          <p:nvPr/>
        </p:nvSpPr>
        <p:spPr>
          <a:xfrm>
            <a:off x="5364087" y="2492896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</a:p>
        </p:txBody>
      </p:sp>
      <p:sp>
        <p:nvSpPr>
          <p:cNvPr id="165" name="Shape 165"/>
          <p:cNvSpPr/>
          <p:nvPr/>
        </p:nvSpPr>
        <p:spPr>
          <a:xfrm>
            <a:off x="4788023" y="2492896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</a:p>
        </p:txBody>
      </p:sp>
      <p:sp>
        <p:nvSpPr>
          <p:cNvPr id="166" name="Shape 166"/>
          <p:cNvSpPr/>
          <p:nvPr/>
        </p:nvSpPr>
        <p:spPr>
          <a:xfrm>
            <a:off x="6228183" y="2492896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</a:p>
        </p:txBody>
      </p:sp>
      <p:sp>
        <p:nvSpPr>
          <p:cNvPr id="167" name="Shape 167"/>
          <p:cNvSpPr/>
          <p:nvPr/>
        </p:nvSpPr>
        <p:spPr>
          <a:xfrm>
            <a:off x="5148064" y="2564903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168" name="Shape 168"/>
          <p:cNvSpPr/>
          <p:nvPr/>
        </p:nvSpPr>
        <p:spPr>
          <a:xfrm>
            <a:off x="6588224" y="2420888"/>
            <a:ext cx="144016" cy="216023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7308303" y="2348880"/>
            <a:ext cx="1224135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Ебоніт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7308304" y="3068959"/>
            <a:ext cx="1296143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Шерсть</a:t>
            </a:r>
          </a:p>
        </p:txBody>
      </p:sp>
      <p:sp>
        <p:nvSpPr>
          <p:cNvPr id="171" name="Shape 171"/>
          <p:cNvSpPr/>
          <p:nvPr/>
        </p:nvSpPr>
        <p:spPr>
          <a:xfrm>
            <a:off x="4355976" y="3429000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172" name="Shape 172"/>
          <p:cNvSpPr/>
          <p:nvPr/>
        </p:nvSpPr>
        <p:spPr>
          <a:xfrm>
            <a:off x="4788023" y="3284983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</a:p>
        </p:txBody>
      </p:sp>
      <p:sp>
        <p:nvSpPr>
          <p:cNvPr id="173" name="Shape 173"/>
          <p:cNvSpPr/>
          <p:nvPr/>
        </p:nvSpPr>
        <p:spPr>
          <a:xfrm>
            <a:off x="5292080" y="3429000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174" name="Shape 174"/>
          <p:cNvSpPr/>
          <p:nvPr/>
        </p:nvSpPr>
        <p:spPr>
          <a:xfrm>
            <a:off x="5796135" y="3429000"/>
            <a:ext cx="72008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175" name="Shape 175"/>
          <p:cNvSpPr/>
          <p:nvPr/>
        </p:nvSpPr>
        <p:spPr>
          <a:xfrm>
            <a:off x="6444207" y="3284983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_-</a:t>
            </a:r>
          </a:p>
        </p:txBody>
      </p:sp>
      <p:sp>
        <p:nvSpPr>
          <p:cNvPr id="176" name="Shape 176"/>
          <p:cNvSpPr/>
          <p:nvPr/>
        </p:nvSpPr>
        <p:spPr>
          <a:xfrm>
            <a:off x="6228183" y="3356992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177" name="Shape 177"/>
          <p:cNvSpPr/>
          <p:nvPr/>
        </p:nvSpPr>
        <p:spPr>
          <a:xfrm>
            <a:off x="6012160" y="3212975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_-</a:t>
            </a:r>
          </a:p>
        </p:txBody>
      </p:sp>
      <p:sp>
        <p:nvSpPr>
          <p:cNvPr id="178" name="Shape 178"/>
          <p:cNvSpPr/>
          <p:nvPr/>
        </p:nvSpPr>
        <p:spPr>
          <a:xfrm>
            <a:off x="5580112" y="3212975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cxnSp>
        <p:nvCxnSpPr>
          <p:cNvPr id="179" name="Shape 179"/>
          <p:cNvCxnSpPr>
            <a:stCxn id="158" idx="3"/>
          </p:cNvCxnSpPr>
          <p:nvPr/>
        </p:nvCxnSpPr>
        <p:spPr>
          <a:xfrm>
            <a:off x="6876256" y="2528900"/>
            <a:ext cx="792000" cy="1332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180" name="Shape 180"/>
          <p:cNvSpPr txBox="1"/>
          <p:nvPr/>
        </p:nvSpPr>
        <p:spPr>
          <a:xfrm>
            <a:off x="899591" y="4149080"/>
            <a:ext cx="8110221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 електризації заряди не створюються, вони тільки розділяються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827583" y="3789039"/>
            <a:ext cx="8064896" cy="720079"/>
          </a:xfrm>
          <a:prstGeom prst="flowChartProcess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 електризації заряди не створюються, вони тільки розділяються.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Частина електронів переходить з одного  тіла на друге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539552" y="4653135"/>
            <a:ext cx="8136903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 Чому електрони  переходять з шерсті  на ебоніт і навпаки?</a:t>
            </a:r>
          </a:p>
        </p:txBody>
      </p:sp>
      <p:cxnSp>
        <p:nvCxnSpPr>
          <p:cNvPr id="183" name="Shape 183"/>
          <p:cNvCxnSpPr>
            <a:stCxn id="158" idx="1"/>
          </p:cNvCxnSpPr>
          <p:nvPr/>
        </p:nvCxnSpPr>
        <p:spPr>
          <a:xfrm flipH="1">
            <a:off x="3203960" y="2528900"/>
            <a:ext cx="1008000" cy="118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84" name="Shape 184"/>
          <p:cNvCxnSpPr>
            <a:stCxn id="159" idx="1"/>
          </p:cNvCxnSpPr>
          <p:nvPr/>
        </p:nvCxnSpPr>
        <p:spPr>
          <a:xfrm flipH="1">
            <a:off x="3635951" y="3320987"/>
            <a:ext cx="504000" cy="46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85" name="Shape 185"/>
          <p:cNvCxnSpPr>
            <a:stCxn id="158" idx="3"/>
          </p:cNvCxnSpPr>
          <p:nvPr/>
        </p:nvCxnSpPr>
        <p:spPr>
          <a:xfrm>
            <a:off x="6876256" y="2528900"/>
            <a:ext cx="720000" cy="1260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86" name="Shape 186"/>
          <p:cNvCxnSpPr>
            <a:stCxn id="159" idx="3"/>
          </p:cNvCxnSpPr>
          <p:nvPr/>
        </p:nvCxnSpPr>
        <p:spPr>
          <a:xfrm>
            <a:off x="6804247" y="3320987"/>
            <a:ext cx="648000" cy="46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187" name="Shape 187"/>
          <p:cNvSpPr/>
          <p:nvPr/>
        </p:nvSpPr>
        <p:spPr>
          <a:xfrm>
            <a:off x="827583" y="5229200"/>
            <a:ext cx="1656183" cy="504056"/>
          </a:xfrm>
          <a:prstGeom prst="flowChartProcess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Провідники</a:t>
            </a:r>
          </a:p>
        </p:txBody>
      </p:sp>
      <p:sp>
        <p:nvSpPr>
          <p:cNvPr id="188" name="Shape 188"/>
          <p:cNvSpPr/>
          <p:nvPr/>
        </p:nvSpPr>
        <p:spPr>
          <a:xfrm>
            <a:off x="6012160" y="5157192"/>
            <a:ext cx="1944216" cy="576064"/>
          </a:xfrm>
          <a:prstGeom prst="flowChartProcess">
            <a:avLst/>
          </a:prstGeom>
          <a:gradFill>
            <a:gsLst>
              <a:gs pos="0">
                <a:srgbClr val="FEFEFE"/>
              </a:gs>
              <a:gs pos="55000">
                <a:srgbClr val="F1F1F1"/>
              </a:gs>
              <a:gs pos="100000">
                <a:srgbClr val="C2C2C2"/>
              </a:gs>
            </a:gsLst>
            <a:path path="circle">
              <a:fillToRect r="100000" b="100000"/>
            </a:path>
            <a:tileRect l="-100000" t="-100000"/>
          </a:gra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Діелектрики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5364087" y="5805264"/>
            <a:ext cx="3528391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Електрони міцно втримуються своїми атомами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251520" y="5805264"/>
            <a:ext cx="4680520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Електрони слабко втримуються ядрами, особливо металами, тому що найбільш віддалені від ядра</a:t>
            </a:r>
          </a:p>
        </p:txBody>
      </p:sp>
      <p:cxnSp>
        <p:nvCxnSpPr>
          <p:cNvPr id="191" name="Shape 191"/>
          <p:cNvCxnSpPr>
            <a:stCxn id="188" idx="2"/>
          </p:cNvCxnSpPr>
          <p:nvPr/>
        </p:nvCxnSpPr>
        <p:spPr>
          <a:xfrm flipH="1">
            <a:off x="6948268" y="5733256"/>
            <a:ext cx="36000" cy="144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/>
        </p:nvSpPr>
        <p:spPr>
          <a:xfrm>
            <a:off x="5220071" y="545725"/>
            <a:ext cx="3456383" cy="24622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eorgia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uk-U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Подивіться на малюнок і дайте відповідь, чи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uk-U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заряджена кулька? Якщо заряджена, який знак має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uk-U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кулька? Відповідь обгрунтуйте.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uk-UA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uk-UA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</a:p>
        </p:txBody>
      </p:sp>
      <p:sp>
        <p:nvSpPr>
          <p:cNvPr id="197" name="Shape 197"/>
          <p:cNvSpPr txBox="1"/>
          <p:nvPr/>
        </p:nvSpPr>
        <p:spPr>
          <a:xfrm>
            <a:off x="539552" y="764704"/>
            <a:ext cx="187220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__________</a:t>
            </a:r>
          </a:p>
        </p:txBody>
      </p:sp>
      <p:cxnSp>
        <p:nvCxnSpPr>
          <p:cNvPr id="198" name="Shape 198"/>
          <p:cNvCxnSpPr>
            <a:stCxn id="197" idx="2"/>
          </p:cNvCxnSpPr>
          <p:nvPr/>
        </p:nvCxnSpPr>
        <p:spPr>
          <a:xfrm flipH="1">
            <a:off x="611656" y="1134036"/>
            <a:ext cx="864000" cy="1070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" name="Shape 199"/>
          <p:cNvSpPr/>
          <p:nvPr/>
        </p:nvSpPr>
        <p:spPr>
          <a:xfrm>
            <a:off x="467543" y="2204864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1331640" y="2204864"/>
            <a:ext cx="1944216" cy="216023"/>
          </a:xfrm>
          <a:prstGeom prst="flowChartProcess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1475655" y="2276872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202" name="Shape 202"/>
          <p:cNvSpPr/>
          <p:nvPr/>
        </p:nvSpPr>
        <p:spPr>
          <a:xfrm rot="10800000" flipH="1">
            <a:off x="1691680" y="2204864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203" name="Shape 203"/>
          <p:cNvSpPr/>
          <p:nvPr/>
        </p:nvSpPr>
        <p:spPr>
          <a:xfrm>
            <a:off x="2195735" y="2276872"/>
            <a:ext cx="72008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204" name="Shape 204"/>
          <p:cNvSpPr/>
          <p:nvPr/>
        </p:nvSpPr>
        <p:spPr>
          <a:xfrm>
            <a:off x="2555775" y="2204864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__</a:t>
            </a:r>
          </a:p>
        </p:txBody>
      </p:sp>
      <p:sp>
        <p:nvSpPr>
          <p:cNvPr id="205" name="Shape 205"/>
          <p:cNvSpPr/>
          <p:nvPr/>
        </p:nvSpPr>
        <p:spPr>
          <a:xfrm rot="10800000" flipH="1">
            <a:off x="2339751" y="2276872"/>
            <a:ext cx="72008" cy="72008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__</a:t>
            </a:r>
          </a:p>
        </p:txBody>
      </p:sp>
      <p:sp>
        <p:nvSpPr>
          <p:cNvPr id="206" name="Shape 206"/>
          <p:cNvSpPr/>
          <p:nvPr/>
        </p:nvSpPr>
        <p:spPr>
          <a:xfrm>
            <a:off x="1979711" y="2276872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cxnSp>
        <p:nvCxnSpPr>
          <p:cNvPr id="207" name="Shape 207"/>
          <p:cNvCxnSpPr/>
          <p:nvPr/>
        </p:nvCxnSpPr>
        <p:spPr>
          <a:xfrm rot="10800000" flipH="1">
            <a:off x="827583" y="980728"/>
            <a:ext cx="216023" cy="7200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Shape 208"/>
          <p:cNvCxnSpPr/>
          <p:nvPr/>
        </p:nvCxnSpPr>
        <p:spPr>
          <a:xfrm rot="10800000" flipH="1">
            <a:off x="1259632" y="908720"/>
            <a:ext cx="216023" cy="14401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" name="Shape 209"/>
          <p:cNvCxnSpPr/>
          <p:nvPr/>
        </p:nvCxnSpPr>
        <p:spPr>
          <a:xfrm rot="10800000" flipH="1">
            <a:off x="1691680" y="980728"/>
            <a:ext cx="216023" cy="7200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0" name="Shape 210"/>
          <p:cNvSpPr txBox="1"/>
          <p:nvPr/>
        </p:nvSpPr>
        <p:spPr>
          <a:xfrm>
            <a:off x="1403648" y="2564903"/>
            <a:ext cx="7053435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Електричне поле діє тільки на заряджене тіло</a:t>
            </a:r>
          </a:p>
        </p:txBody>
      </p:sp>
      <p:cxnSp>
        <p:nvCxnSpPr>
          <p:cNvPr id="211" name="Shape 211"/>
          <p:cNvCxnSpPr/>
          <p:nvPr/>
        </p:nvCxnSpPr>
        <p:spPr>
          <a:xfrm>
            <a:off x="827583" y="3645023"/>
            <a:ext cx="165618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2" name="Shape 212"/>
          <p:cNvCxnSpPr/>
          <p:nvPr/>
        </p:nvCxnSpPr>
        <p:spPr>
          <a:xfrm>
            <a:off x="1403648" y="3717032"/>
            <a:ext cx="0" cy="64807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3" name="Shape 213"/>
          <p:cNvSpPr/>
          <p:nvPr/>
        </p:nvSpPr>
        <p:spPr>
          <a:xfrm>
            <a:off x="899591" y="4509119"/>
            <a:ext cx="1080120" cy="1584175"/>
          </a:xfrm>
          <a:prstGeom prst="flowChartProcess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1619671" y="4653135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</a:p>
        </p:txBody>
      </p:sp>
      <p:sp>
        <p:nvSpPr>
          <p:cNvPr id="215" name="Shape 215"/>
          <p:cNvSpPr/>
          <p:nvPr/>
        </p:nvSpPr>
        <p:spPr>
          <a:xfrm>
            <a:off x="1043608" y="4941167"/>
            <a:ext cx="144016" cy="216023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__</a:t>
            </a:r>
          </a:p>
        </p:txBody>
      </p:sp>
      <p:sp>
        <p:nvSpPr>
          <p:cNvPr id="216" name="Shape 216"/>
          <p:cNvSpPr/>
          <p:nvPr/>
        </p:nvSpPr>
        <p:spPr>
          <a:xfrm>
            <a:off x="1619671" y="5013176"/>
            <a:ext cx="45718" cy="288032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1619671" y="5085183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218" name="Shape 218"/>
          <p:cNvSpPr/>
          <p:nvPr/>
        </p:nvSpPr>
        <p:spPr>
          <a:xfrm>
            <a:off x="1619671" y="5733255"/>
            <a:ext cx="144016" cy="216023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9" name="Shape 219"/>
          <p:cNvSpPr/>
          <p:nvPr/>
        </p:nvSpPr>
        <p:spPr>
          <a:xfrm flipH="1">
            <a:off x="1043608" y="5661248"/>
            <a:ext cx="144016" cy="216023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220" name="Shape 220"/>
          <p:cNvSpPr/>
          <p:nvPr/>
        </p:nvSpPr>
        <p:spPr>
          <a:xfrm>
            <a:off x="1691680" y="5445223"/>
            <a:ext cx="144016" cy="216023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__</a:t>
            </a:r>
          </a:p>
        </p:txBody>
      </p:sp>
      <p:sp>
        <p:nvSpPr>
          <p:cNvPr id="221" name="Shape 221"/>
          <p:cNvSpPr/>
          <p:nvPr/>
        </p:nvSpPr>
        <p:spPr>
          <a:xfrm rot="10800000">
            <a:off x="1043608" y="5301208"/>
            <a:ext cx="144016" cy="216023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222" name="Shape 222"/>
          <p:cNvSpPr/>
          <p:nvPr/>
        </p:nvSpPr>
        <p:spPr>
          <a:xfrm>
            <a:off x="971600" y="4581128"/>
            <a:ext cx="144016" cy="216023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cxnSp>
        <p:nvCxnSpPr>
          <p:cNvPr id="223" name="Shape 223"/>
          <p:cNvCxnSpPr/>
          <p:nvPr/>
        </p:nvCxnSpPr>
        <p:spPr>
          <a:xfrm rot="10800000" flipH="1">
            <a:off x="755575" y="3501008"/>
            <a:ext cx="432047" cy="7200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" name="Shape 224"/>
          <p:cNvCxnSpPr/>
          <p:nvPr/>
        </p:nvCxnSpPr>
        <p:spPr>
          <a:xfrm rot="10800000" flipH="1">
            <a:off x="1763688" y="3501007"/>
            <a:ext cx="288032" cy="14401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" name="Shape 225"/>
          <p:cNvSpPr/>
          <p:nvPr/>
        </p:nvSpPr>
        <p:spPr>
          <a:xfrm>
            <a:off x="4283967" y="5373216"/>
            <a:ext cx="2088232" cy="432047"/>
          </a:xfrm>
          <a:prstGeom prst="flowChartProcess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4355976" y="5445223"/>
            <a:ext cx="144016" cy="144016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227" name="Shape 227"/>
          <p:cNvSpPr/>
          <p:nvPr/>
        </p:nvSpPr>
        <p:spPr>
          <a:xfrm>
            <a:off x="4932039" y="5589239"/>
            <a:ext cx="144016" cy="144016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</a:p>
        </p:txBody>
      </p:sp>
      <p:sp>
        <p:nvSpPr>
          <p:cNvPr id="228" name="Shape 228"/>
          <p:cNvSpPr/>
          <p:nvPr/>
        </p:nvSpPr>
        <p:spPr>
          <a:xfrm rot="10800000">
            <a:off x="5769847" y="5589240"/>
            <a:ext cx="98297" cy="144014"/>
          </a:xfrm>
          <a:prstGeom prst="flowChartConnector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_-</a:t>
            </a:r>
          </a:p>
        </p:txBody>
      </p:sp>
      <p:sp>
        <p:nvSpPr>
          <p:cNvPr id="229" name="Shape 229"/>
          <p:cNvSpPr/>
          <p:nvPr/>
        </p:nvSpPr>
        <p:spPr>
          <a:xfrm>
            <a:off x="5508103" y="5733255"/>
            <a:ext cx="288032" cy="72008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  <p:sp>
        <p:nvSpPr>
          <p:cNvPr id="230" name="Shape 230"/>
          <p:cNvSpPr/>
          <p:nvPr/>
        </p:nvSpPr>
        <p:spPr>
          <a:xfrm>
            <a:off x="4716016" y="5661248"/>
            <a:ext cx="144016" cy="72008"/>
          </a:xfrm>
          <a:prstGeom prst="flowChartConnector">
            <a:avLst/>
          </a:prstGeom>
          <a:solidFill>
            <a:schemeClr val="accent1"/>
          </a:solidFill>
          <a:ln w="1905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/>
        </p:nvSpPr>
        <p:spPr>
          <a:xfrm>
            <a:off x="3275856" y="692695"/>
            <a:ext cx="2232248" cy="72008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Тіла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складаються</a:t>
            </a:r>
          </a:p>
        </p:txBody>
      </p:sp>
      <p:sp>
        <p:nvSpPr>
          <p:cNvPr id="236" name="Shape 236"/>
          <p:cNvSpPr/>
          <p:nvPr/>
        </p:nvSpPr>
        <p:spPr>
          <a:xfrm>
            <a:off x="3275856" y="1484783"/>
            <a:ext cx="2232248" cy="21602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37" name="Shape 2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921" y="1988841"/>
            <a:ext cx="2620216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/>
          <p:nvPr/>
        </p:nvSpPr>
        <p:spPr>
          <a:xfrm>
            <a:off x="6516216" y="2348880"/>
            <a:ext cx="2016224" cy="288032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827583" y="2420888"/>
            <a:ext cx="1728191" cy="288032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0" name="Shape 240"/>
          <p:cNvSpPr txBox="1"/>
          <p:nvPr/>
        </p:nvSpPr>
        <p:spPr>
          <a:xfrm>
            <a:off x="1331640" y="1772816"/>
            <a:ext cx="121539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Електрон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6660232" y="1772816"/>
            <a:ext cx="129022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uk-UA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Протон</a:t>
            </a:r>
          </a:p>
        </p:txBody>
      </p:sp>
      <p:cxnSp>
        <p:nvCxnSpPr>
          <p:cNvPr id="242" name="Shape 242"/>
          <p:cNvCxnSpPr>
            <a:endCxn id="238" idx="0"/>
          </p:cNvCxnSpPr>
          <p:nvPr/>
        </p:nvCxnSpPr>
        <p:spPr>
          <a:xfrm>
            <a:off x="7164328" y="2132880"/>
            <a:ext cx="360000" cy="21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43" name="Shape 243"/>
          <p:cNvCxnSpPr>
            <a:stCxn id="240" idx="2"/>
          </p:cNvCxnSpPr>
          <p:nvPr/>
        </p:nvCxnSpPr>
        <p:spPr>
          <a:xfrm flipH="1">
            <a:off x="1619538" y="2142148"/>
            <a:ext cx="319800" cy="206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44" name="Shape 244"/>
          <p:cNvSpPr/>
          <p:nvPr/>
        </p:nvSpPr>
        <p:spPr>
          <a:xfrm>
            <a:off x="1259632" y="3212975"/>
            <a:ext cx="6408712" cy="288032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99591" y="3933055"/>
            <a:ext cx="1872207" cy="86409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6228183" y="3861048"/>
            <a:ext cx="1944216" cy="86409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4067944" y="4149080"/>
            <a:ext cx="1152128" cy="50405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1403648" y="5805264"/>
            <a:ext cx="6336703" cy="50405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249" name="Shape 249"/>
          <p:cNvCxnSpPr/>
          <p:nvPr/>
        </p:nvCxnSpPr>
        <p:spPr>
          <a:xfrm flipH="1">
            <a:off x="6372199" y="2708919"/>
            <a:ext cx="936103" cy="50405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50" name="Shape 250"/>
          <p:cNvCxnSpPr/>
          <p:nvPr/>
        </p:nvCxnSpPr>
        <p:spPr>
          <a:xfrm>
            <a:off x="1979711" y="2780927"/>
            <a:ext cx="576064" cy="36004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51" name="Shape 251"/>
          <p:cNvCxnSpPr>
            <a:stCxn id="247" idx="0"/>
          </p:cNvCxnSpPr>
          <p:nvPr/>
        </p:nvCxnSpPr>
        <p:spPr>
          <a:xfrm rot="10800000">
            <a:off x="4644008" y="3573080"/>
            <a:ext cx="0" cy="57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52" name="Shape 252"/>
          <p:cNvCxnSpPr>
            <a:stCxn id="247" idx="3"/>
          </p:cNvCxnSpPr>
          <p:nvPr/>
        </p:nvCxnSpPr>
        <p:spPr>
          <a:xfrm>
            <a:off x="5220072" y="4401108"/>
            <a:ext cx="1008000" cy="3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53" name="Shape 253"/>
          <p:cNvCxnSpPr>
            <a:stCxn id="247" idx="1"/>
            <a:endCxn id="245" idx="3"/>
          </p:cNvCxnSpPr>
          <p:nvPr/>
        </p:nvCxnSpPr>
        <p:spPr>
          <a:xfrm rot="10800000">
            <a:off x="2771944" y="4365108"/>
            <a:ext cx="1296000" cy="3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54" name="Shape 254"/>
          <p:cNvCxnSpPr/>
          <p:nvPr/>
        </p:nvCxnSpPr>
        <p:spPr>
          <a:xfrm flipH="1">
            <a:off x="5652119" y="4797151"/>
            <a:ext cx="1368151" cy="100811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55" name="Shape 255"/>
          <p:cNvCxnSpPr/>
          <p:nvPr/>
        </p:nvCxnSpPr>
        <p:spPr>
          <a:xfrm>
            <a:off x="1979711" y="4797151"/>
            <a:ext cx="1008112" cy="100811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Городская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Экран (4:3)</PresentationFormat>
  <Paragraphs>148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Corsiva</vt:lpstr>
      <vt:lpstr>Georgia</vt:lpstr>
      <vt:lpstr>Domine</vt:lpstr>
      <vt:lpstr>Trebuchet MS</vt:lpstr>
      <vt:lpstr>Noto Sans Symbols</vt:lpstr>
      <vt:lpstr>Городская</vt:lpstr>
      <vt:lpstr>Поснення електричних явищ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Поснення електричних явищ</dc:title>
  <dc:creator>1</dc:creator>
  <cp:lastModifiedBy>1</cp:lastModifiedBy>
  <cp:revision>1</cp:revision>
  <dcterms:modified xsi:type="dcterms:W3CDTF">2015-12-22T19:01:16Z</dcterms:modified>
</cp:coreProperties>
</file>